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75" r:id="rId5"/>
    <p:sldId id="268" r:id="rId6"/>
    <p:sldId id="276" r:id="rId7"/>
    <p:sldId id="278" r:id="rId8"/>
    <p:sldId id="261" r:id="rId9"/>
    <p:sldId id="270" r:id="rId10"/>
    <p:sldId id="279" r:id="rId11"/>
    <p:sldId id="262" r:id="rId12"/>
    <p:sldId id="272" r:id="rId13"/>
    <p:sldId id="281" r:id="rId14"/>
    <p:sldId id="263" r:id="rId15"/>
    <p:sldId id="283" r:id="rId16"/>
    <p:sldId id="264" r:id="rId17"/>
    <p:sldId id="265" r:id="rId18"/>
    <p:sldId id="266" r:id="rId19"/>
    <p:sldId id="28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1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18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91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3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77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780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869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20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1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8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86197-5158-45E3-9B01-DE0B49E1F01A}" type="datetimeFigureOut">
              <a:rPr lang="en-US" smtClean="0"/>
              <a:t>10/31/2013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40E3E-5CBF-48CA-BC9A-FD6B697B98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39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385388" y="1404730"/>
            <a:ext cx="7195931" cy="2226365"/>
            <a:chOff x="3008243" y="980661"/>
            <a:chExt cx="7195931" cy="2226365"/>
          </a:xfrm>
        </p:grpSpPr>
        <p:sp>
          <p:nvSpPr>
            <p:cNvPr id="6" name="Snip Same Side Corner Rectangle 5"/>
            <p:cNvSpPr/>
            <p:nvPr/>
          </p:nvSpPr>
          <p:spPr>
            <a:xfrm>
              <a:off x="3008243" y="980661"/>
              <a:ext cx="7195931" cy="2226365"/>
            </a:xfrm>
            <a:prstGeom prst="snip2Same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31025" y="1457739"/>
              <a:ext cx="379945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000" dirty="0" smtClean="0"/>
                <a:t>রজনী গন্ধা</a:t>
              </a:r>
              <a:endParaRPr lang="en-US" sz="6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9330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1926" y="1551492"/>
            <a:ext cx="5323840" cy="351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090300" y="542691"/>
            <a:ext cx="10138754" cy="5695724"/>
            <a:chOff x="1633635" y="820986"/>
            <a:chExt cx="10138754" cy="569572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3635" y="820986"/>
              <a:ext cx="10138754" cy="5695724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703012" y="820986"/>
              <a:ext cx="5069377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1500" dirty="0" smtClean="0">
                  <a:cs typeface="+mj-cs"/>
                </a:rPr>
                <a:t>শুভেচ্ছা</a:t>
              </a:r>
              <a:endParaRPr lang="en-US" sz="11500" dirty="0"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548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29559" y="386450"/>
            <a:ext cx="9699901" cy="6435526"/>
            <a:chOff x="729559" y="386450"/>
            <a:chExt cx="9699901" cy="643552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692" y="1810212"/>
              <a:ext cx="2588654" cy="227741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1043190" y="386450"/>
              <a:ext cx="857788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9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  পরিচিতি</a:t>
              </a:r>
              <a:endPara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63389" y="1520049"/>
              <a:ext cx="4566071" cy="4154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endParaRP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শ্রেণীঃ- </a:t>
              </a:r>
              <a:r>
                <a:rPr lang="bn-BD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৮</a:t>
              </a:r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ম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বিষয়ঃ- কৃষি বিজ্ঞান 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অধ্যায়ঃ- পঞ্চম 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পাঠঃ- কৃষিজ উৎপাদন 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তারিখঃ- ২৬/১০/২০১৩</a:t>
              </a:r>
            </a:p>
            <a:p>
              <a:r>
                <a:rPr lang="bn-BD" sz="36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j-cs"/>
                </a:rPr>
                <a:t>সময়ঃ- ৪০মিঃ</a:t>
              </a:r>
              <a:endPara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29559" y="4513652"/>
              <a:ext cx="482123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 smtClean="0">
                  <a:solidFill>
                    <a:srgbClr val="00B050"/>
                  </a:solidFill>
                  <a:cs typeface="+mj-cs"/>
                </a:rPr>
                <a:t>মোঃ আনোয়ার হোসেন</a:t>
              </a:r>
              <a:endParaRPr lang="en-US" sz="3600" b="1" dirty="0" smtClean="0">
                <a:solidFill>
                  <a:srgbClr val="00B050"/>
                </a:solidFill>
                <a:cs typeface="+mj-cs"/>
              </a:endParaRPr>
            </a:p>
            <a:p>
              <a:r>
                <a:rPr lang="bn-BD" sz="3600" b="1" dirty="0" smtClean="0">
                  <a:solidFill>
                    <a:srgbClr val="00B050"/>
                  </a:solidFill>
                  <a:cs typeface="+mj-cs"/>
                </a:rPr>
                <a:t>চাঁদপুর (৩য়) উচ্চ বিদ্যালয়</a:t>
              </a:r>
            </a:p>
            <a:p>
              <a:r>
                <a:rPr lang="bn-BD" sz="3600" b="1" dirty="0" smtClean="0">
                  <a:solidFill>
                    <a:srgbClr val="00B050"/>
                  </a:solidFill>
                  <a:cs typeface="+mj-cs"/>
                </a:rPr>
                <a:t>সহকারী শিক্ষক (কম্পিউটার )</a:t>
              </a:r>
            </a:p>
            <a:p>
              <a:r>
                <a:rPr lang="bn-BD" sz="3600" b="1" dirty="0" smtClean="0">
                  <a:solidFill>
                    <a:srgbClr val="00B050"/>
                  </a:solidFill>
                  <a:cs typeface="+mj-cs"/>
                </a:rPr>
                <a:t>আইডি নম্বরঃ- ০২</a:t>
              </a:r>
              <a:endParaRPr lang="en-US" sz="3600" b="1" dirty="0">
                <a:solidFill>
                  <a:srgbClr val="00B050"/>
                </a:solidFill>
                <a:cs typeface="+mj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643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19741" y="6632489"/>
            <a:ext cx="298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363326" y="519310"/>
            <a:ext cx="9088914" cy="6113179"/>
            <a:chOff x="833239" y="888642"/>
            <a:chExt cx="9088914" cy="6113179"/>
          </a:xfrm>
        </p:grpSpPr>
        <p:grpSp>
          <p:nvGrpSpPr>
            <p:cNvPr id="4" name="Group 3"/>
            <p:cNvGrpSpPr/>
            <p:nvPr/>
          </p:nvGrpSpPr>
          <p:grpSpPr>
            <a:xfrm>
              <a:off x="884755" y="888642"/>
              <a:ext cx="3944823" cy="2906469"/>
              <a:chOff x="884755" y="888642"/>
              <a:chExt cx="3944823" cy="290646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4755" y="888642"/>
                <a:ext cx="3944823" cy="2396625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532586" y="3425779"/>
                <a:ext cx="25113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গোয়াল ঘরে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898524" y="927281"/>
              <a:ext cx="4023629" cy="2975221"/>
              <a:chOff x="5898524" y="927281"/>
              <a:chExt cx="4023629" cy="297522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98524" y="927281"/>
                <a:ext cx="4023629" cy="2316117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6619741" y="3533170"/>
                <a:ext cx="23954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চারণ ভূমির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33239" y="4043967"/>
              <a:ext cx="3944823" cy="2588522"/>
              <a:chOff x="833239" y="4043967"/>
              <a:chExt cx="3944823" cy="2588522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239" y="4043967"/>
                <a:ext cx="3944823" cy="1970334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532586" y="6263157"/>
                <a:ext cx="25886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/>
                  <a:t> </a:t>
                </a:r>
                <a:r>
                  <a:rPr lang="bn-BD" dirty="0" smtClean="0">
                    <a:solidFill>
                      <a:srgbClr val="00B0F0"/>
                    </a:solidFill>
                  </a:rPr>
                  <a:t>বাহিরে বেঁধে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898524" y="4043967"/>
              <a:ext cx="4023629" cy="2957854"/>
              <a:chOff x="6102829" y="4043967"/>
              <a:chExt cx="3819324" cy="295785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2829" y="4043967"/>
                <a:ext cx="3819324" cy="221919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619740" y="6632489"/>
                <a:ext cx="29880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দেশী গরু গোয়াল ঘরে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3012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061" y="540340"/>
            <a:ext cx="11809927" cy="29854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2060"/>
                </a:solidFill>
                <a:cs typeface="+mj-cs"/>
              </a:rPr>
              <a:t>পাঠ শিরোনাম</a:t>
            </a:r>
          </a:p>
          <a:p>
            <a:endParaRPr lang="bn-BD" sz="5400" dirty="0" smtClean="0">
              <a:cs typeface="+mj-cs"/>
            </a:endParaRPr>
          </a:p>
          <a:p>
            <a:pPr lvl="2"/>
            <a:r>
              <a:rPr lang="bn-BD" sz="5400" dirty="0" smtClean="0">
                <a:cs typeface="+mj-cs"/>
              </a:rPr>
              <a:t> </a:t>
            </a:r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গরু পালন পদ্ধতি ও পরিচর্যা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60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39426" y="913653"/>
            <a:ext cx="1002563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C00000"/>
                </a:solidFill>
                <a:cs typeface="+mj-cs"/>
              </a:rPr>
              <a:t>শিখনফলঃ</a:t>
            </a:r>
          </a:p>
          <a:p>
            <a:r>
              <a:rPr lang="bn-BD" sz="4000" dirty="0" smtClean="0">
                <a:solidFill>
                  <a:srgbClr val="002060"/>
                </a:solidFill>
                <a:cs typeface="+mj-cs"/>
              </a:rPr>
              <a:t>এই পাঠ শেষে শিক্ষার্থীরা-</a:t>
            </a:r>
          </a:p>
          <a:p>
            <a:pPr algn="just"/>
            <a:endParaRPr lang="bn-BD" sz="4000" dirty="0" smtClean="0">
              <a:solidFill>
                <a:srgbClr val="002060"/>
              </a:solidFill>
              <a:cs typeface="+mj-cs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002060"/>
                </a:solidFill>
                <a:cs typeface="+mj-cs"/>
              </a:rPr>
              <a:t> গরু পালনের বিভিন্ন পদ্ধতি সম্পর্কে বলতে পারবে।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002060"/>
                </a:solidFill>
                <a:cs typeface="+mj-cs"/>
              </a:rPr>
              <a:t> গরুর </a:t>
            </a:r>
            <a:r>
              <a:rPr lang="bn-BD" sz="4000" smtClean="0">
                <a:solidFill>
                  <a:srgbClr val="002060"/>
                </a:solidFill>
                <a:cs typeface="+mj-cs"/>
              </a:rPr>
              <a:t>পরিচর্যা </a:t>
            </a:r>
            <a:r>
              <a:rPr lang="bn-BD" sz="4000" smtClean="0">
                <a:solidFill>
                  <a:srgbClr val="002060"/>
                </a:solidFill>
                <a:cs typeface="+mj-cs"/>
              </a:rPr>
              <a:t>সম্পর্কে ব্যাখ্যা করতে পারবে</a:t>
            </a:r>
            <a:r>
              <a:rPr lang="bn-BD" sz="4000" dirty="0" smtClean="0">
                <a:solidFill>
                  <a:srgbClr val="002060"/>
                </a:solidFill>
                <a:cs typeface="+mj-cs"/>
              </a:rPr>
              <a:t>।</a:t>
            </a: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002060"/>
                </a:solidFill>
                <a:cs typeface="+mj-cs"/>
              </a:rPr>
              <a:t>বাইরে বেঁধে গরু পালনের অসুবিধা গুলো </a:t>
            </a:r>
            <a:r>
              <a:rPr lang="bn-BD" sz="4000" dirty="0" smtClean="0">
                <a:solidFill>
                  <a:srgbClr val="002060"/>
                </a:solidFill>
                <a:cs typeface="+mj-cs"/>
              </a:rPr>
              <a:t>লিখতে পারবে।</a:t>
            </a:r>
            <a:endParaRPr lang="bn-BD" sz="4000" dirty="0" smtClean="0">
              <a:solidFill>
                <a:srgbClr val="002060"/>
              </a:solidFill>
              <a:cs typeface="+mj-cs"/>
            </a:endParaRPr>
          </a:p>
          <a:p>
            <a:pPr marL="571500" indent="-5715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002060"/>
                </a:solidFill>
                <a:cs typeface="+mj-cs"/>
              </a:rPr>
              <a:t>গরু গোয়াল ঘরে রেখে পালন করার সুবিধাগুলো </a:t>
            </a:r>
            <a:r>
              <a:rPr lang="bn-BD" sz="4000" dirty="0" smtClean="0">
                <a:solidFill>
                  <a:srgbClr val="002060"/>
                </a:solidFill>
                <a:cs typeface="+mj-cs"/>
              </a:rPr>
              <a:t>বর্ণনা করতে পারবে। </a:t>
            </a:r>
            <a:endParaRPr lang="en-US" sz="4000" dirty="0">
              <a:solidFill>
                <a:srgbClr val="00206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21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79" y="384313"/>
            <a:ext cx="11290853" cy="62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625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99373" y="1320800"/>
            <a:ext cx="69088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   </a:t>
            </a:r>
            <a:r>
              <a:rPr lang="bn-BD" sz="4800" dirty="0" smtClean="0">
                <a:solidFill>
                  <a:srgbClr val="FF0000"/>
                </a:solidFill>
              </a:rPr>
              <a:t>কর্মপত্রঃ- ১</a:t>
            </a:r>
          </a:p>
          <a:p>
            <a:pPr algn="ctr"/>
            <a:r>
              <a:rPr lang="bn-BD" sz="2800" dirty="0" smtClean="0">
                <a:solidFill>
                  <a:srgbClr val="FF0000"/>
                </a:solidFill>
              </a:rPr>
              <a:t>(একজ কাজ)</a:t>
            </a:r>
          </a:p>
          <a:p>
            <a:pPr algn="just"/>
            <a:r>
              <a:rPr lang="bn-BD" sz="2800" dirty="0" smtClean="0"/>
              <a:t> </a:t>
            </a:r>
          </a:p>
          <a:p>
            <a:pPr marL="914400" lvl="1" indent="-457200" algn="just">
              <a:buFont typeface="Wingdings" panose="05000000000000000000" pitchFamily="2" charset="2"/>
              <a:buChar char="v"/>
            </a:pPr>
            <a:r>
              <a:rPr lang="bn-BD" sz="2800" dirty="0" smtClean="0">
                <a:solidFill>
                  <a:srgbClr val="002060"/>
                </a:solidFill>
              </a:rPr>
              <a:t>চারন ভূমির গরু পালন বলতে কি বুঝ ?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94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9764" y="850006"/>
            <a:ext cx="103045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</a:rPr>
              <a:t>সমাধান</a:t>
            </a:r>
          </a:p>
          <a:p>
            <a:endParaRPr lang="bn-BD" dirty="0" smtClean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bn-BD" sz="3600" dirty="0" smtClean="0"/>
              <a:t>যে</a:t>
            </a:r>
            <a:r>
              <a:rPr lang="en-US" sz="3600" dirty="0" smtClean="0"/>
              <a:t> </a:t>
            </a:r>
            <a:r>
              <a:rPr lang="bn-BD" sz="3600" dirty="0" smtClean="0"/>
              <a:t>সব দেশে অনেক কৃষি জমি রয়েছে, সেখানে তারা পশুর জন্য চারণ ভূমি তৈরি করে থাকে। সেখানে পশু পালন করাকে চারণ ভূমির পশু পালন বলে।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9881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5" y="551329"/>
            <a:ext cx="10811435" cy="598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3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0184" y="1161823"/>
            <a:ext cx="975887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   </a:t>
            </a:r>
            <a:r>
              <a:rPr lang="bn-BD" sz="4800" dirty="0" smtClean="0">
                <a:solidFill>
                  <a:srgbClr val="002060"/>
                </a:solidFill>
              </a:rPr>
              <a:t>কর্ম পত্রঃ- ২</a:t>
            </a:r>
          </a:p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(জোড়ায় কাজ)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bn-BD" sz="2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rgbClr val="FF0000"/>
                </a:solidFill>
              </a:rPr>
              <a:t>গোয়াল ঘরে গরু পালনের সুবিধাগুলো কি কি লিখ ?</a:t>
            </a:r>
          </a:p>
        </p:txBody>
      </p:sp>
    </p:spTree>
    <p:extLst>
      <p:ext uri="{BB962C8B-B14F-4D97-AF65-F5344CB8AC3E}">
        <p14:creationId xmlns:p14="http://schemas.microsoft.com/office/powerpoint/2010/main" val="40970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567" y="611279"/>
            <a:ext cx="1134386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rgbClr val="00B050"/>
                </a:solidFill>
              </a:rPr>
              <a:t>সমাধান</a:t>
            </a:r>
          </a:p>
          <a:p>
            <a:endParaRPr lang="bn-BD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পশুর একক ও নিবিড় যত্ন নেওয়া সহজ হয় 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পশু থেকে অধিক দুধ ও মাংশ পাওয়া যায়।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রোদ বৃষ্টি ও ঝড় থেকে পশুকে রক্ষা করা যায়। </a:t>
            </a:r>
            <a:endParaRPr lang="en-US" sz="3600" dirty="0" smtClean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চিকিৎসা সেবা সহজ হয়।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3600" dirty="0" smtClean="0">
                <a:solidFill>
                  <a:srgbClr val="002060"/>
                </a:solidFill>
              </a:rPr>
              <a:t>গোবর ও অন্যান্য বর্জ সংরক্ষণ করা সহজ হয়।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bn-BD" sz="3600" dirty="0" smtClean="0">
                <a:solidFill>
                  <a:srgbClr val="002060"/>
                </a:solidFill>
              </a:rPr>
              <a:t>শ্রমিক কম লাগে ও উৎপাদন খরচ কমে আসে।</a:t>
            </a:r>
          </a:p>
          <a:p>
            <a:endParaRPr lang="bn-BD" dirty="0" smtClean="0">
              <a:solidFill>
                <a:srgbClr val="002060"/>
              </a:solidFill>
            </a:endParaRPr>
          </a:p>
          <a:p>
            <a:endParaRPr lang="bn-BD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76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619741" y="6632489"/>
            <a:ext cx="2988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363326" y="519310"/>
            <a:ext cx="9088914" cy="6113179"/>
            <a:chOff x="833239" y="888642"/>
            <a:chExt cx="9088914" cy="6113179"/>
          </a:xfrm>
        </p:grpSpPr>
        <p:grpSp>
          <p:nvGrpSpPr>
            <p:cNvPr id="4" name="Group 3"/>
            <p:cNvGrpSpPr/>
            <p:nvPr/>
          </p:nvGrpSpPr>
          <p:grpSpPr>
            <a:xfrm>
              <a:off x="884755" y="888642"/>
              <a:ext cx="3944823" cy="2906469"/>
              <a:chOff x="884755" y="888642"/>
              <a:chExt cx="3944823" cy="2906469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4755" y="888642"/>
                <a:ext cx="3944823" cy="2396625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/>
              <p:nvPr/>
            </p:nvSpPr>
            <p:spPr>
              <a:xfrm>
                <a:off x="1532586" y="3425779"/>
                <a:ext cx="25113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গোয়াল ঘরে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898524" y="927281"/>
              <a:ext cx="4023629" cy="2975221"/>
              <a:chOff x="5898524" y="927281"/>
              <a:chExt cx="4023629" cy="2975221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98524" y="927281"/>
                <a:ext cx="4023629" cy="2316117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6619741" y="3533170"/>
                <a:ext cx="239547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চারণ ভূমির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33239" y="4043967"/>
              <a:ext cx="3944823" cy="2588522"/>
              <a:chOff x="833239" y="4043967"/>
              <a:chExt cx="3944823" cy="2588522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3239" y="4043967"/>
                <a:ext cx="3944823" cy="1970334"/>
              </a:xfrm>
              <a:prstGeom prst="rect">
                <a:avLst/>
              </a:prstGeom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532586" y="6263157"/>
                <a:ext cx="25886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/>
                  <a:t> </a:t>
                </a:r>
                <a:r>
                  <a:rPr lang="bn-BD" dirty="0" smtClean="0">
                    <a:solidFill>
                      <a:srgbClr val="00B0F0"/>
                    </a:solidFill>
                  </a:rPr>
                  <a:t>বাহিরে বেঁধে গরু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5898524" y="4043967"/>
              <a:ext cx="4023629" cy="2957854"/>
              <a:chOff x="6102829" y="4043967"/>
              <a:chExt cx="3819324" cy="295785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2829" y="4043967"/>
                <a:ext cx="3819324" cy="2219190"/>
              </a:xfrm>
              <a:prstGeom prst="rect">
                <a:avLst/>
              </a:prstGeom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6619740" y="6632489"/>
                <a:ext cx="29880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>
                    <a:solidFill>
                      <a:srgbClr val="00B0F0"/>
                    </a:solidFill>
                  </a:rPr>
                  <a:t>দেশী গরু গোয়াল ঘরে পালন</a:t>
                </a:r>
                <a:endParaRPr lang="en-US" dirty="0">
                  <a:solidFill>
                    <a:srgbClr val="00B0F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403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1946" y="1391491"/>
            <a:ext cx="8229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 </a:t>
            </a:r>
            <a:r>
              <a:rPr lang="bn-BD" sz="4800" dirty="0" smtClean="0">
                <a:solidFill>
                  <a:srgbClr val="002060"/>
                </a:solidFill>
              </a:rPr>
              <a:t>কর্ম পত্রঃ- ৩</a:t>
            </a:r>
          </a:p>
          <a:p>
            <a:pPr algn="ctr"/>
            <a:r>
              <a:rPr lang="bn-BD" sz="2800" dirty="0" smtClean="0">
                <a:solidFill>
                  <a:srgbClr val="002060"/>
                </a:solidFill>
              </a:rPr>
              <a:t>(দলীয় কাজ)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bn-BD" sz="2800" dirty="0" smtClean="0"/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2800" dirty="0" smtClean="0"/>
              <a:t>বিভিন্ন প্রকার গরু পালনের পদ্ধিগুলো ব্যাখা কর।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566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69702" y="128788"/>
            <a:ext cx="10689465" cy="7657875"/>
            <a:chOff x="128789" y="-965916"/>
            <a:chExt cx="10689465" cy="7657875"/>
          </a:xfrm>
        </p:grpSpPr>
        <p:sp>
          <p:nvSpPr>
            <p:cNvPr id="4" name="TextBox 3"/>
            <p:cNvSpPr txBox="1"/>
            <p:nvPr/>
          </p:nvSpPr>
          <p:spPr>
            <a:xfrm>
              <a:off x="3216387" y="-965916"/>
              <a:ext cx="469753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 smtClean="0">
                  <a:solidFill>
                    <a:srgbClr val="00B050"/>
                  </a:solidFill>
                </a:rPr>
                <a:t>সমাধান</a:t>
              </a:r>
              <a:endParaRPr lang="en-US" sz="4400" dirty="0">
                <a:solidFill>
                  <a:srgbClr val="00B05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8789" y="23698"/>
              <a:ext cx="10689465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C00000"/>
                  </a:solidFill>
                </a:rPr>
                <a:t>গোয়ালে গরু চাষঃ</a:t>
              </a:r>
            </a:p>
            <a:p>
              <a:endParaRPr lang="bn-BD" dirty="0" smtClean="0"/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সময় মত দুধ দোহন ও পরিচর্যা করে গরু পালন করা হয়।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পশুর চাহিদা মত খাবার সরবরাহ করে গরু পালন করা হয়।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সংক্রামক রোগ ব্যাধী থেকে রক্ষা করে গরু পালন করা হয়।</a:t>
              </a:r>
            </a:p>
            <a:p>
              <a:pPr algn="just"/>
              <a:r>
                <a:rPr lang="bn-BD" sz="2400" dirty="0" smtClean="0">
                  <a:solidFill>
                    <a:srgbClr val="7030A0"/>
                  </a:solidFill>
                </a:rPr>
                <a:t> </a:t>
              </a:r>
              <a:endParaRPr lang="en-US" sz="2400" dirty="0">
                <a:solidFill>
                  <a:srgbClr val="7030A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28789" y="2065167"/>
              <a:ext cx="10470525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rgbClr val="C00000"/>
                  </a:solidFill>
                </a:rPr>
                <a:t>বাহিরে বেধে গরু পালন</a:t>
              </a:r>
            </a:p>
            <a:p>
              <a:endParaRPr lang="bn-BD" dirty="0" smtClean="0"/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পশুকে আলো বাতাস থেকে বঞ্চিত না করে গরু পালন।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খাবারের জন্য বিকল্ল কোন চিন্তা  না করে গরু পালন।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400" dirty="0" smtClean="0">
                  <a:solidFill>
                    <a:srgbClr val="00B050"/>
                  </a:solidFill>
                </a:rPr>
                <a:t> অতিরিক্ত সময় ব্যায় না করে গরু পালন</a:t>
              </a:r>
              <a:r>
                <a:rPr lang="bn-BD" dirty="0" smtClean="0">
                  <a:solidFill>
                    <a:srgbClr val="00B050"/>
                  </a:solidFill>
                </a:rPr>
                <a:t>।</a:t>
              </a:r>
            </a:p>
            <a:p>
              <a:pPr algn="just"/>
              <a:endParaRPr lang="bn-BD" dirty="0" smtClean="0">
                <a:solidFill>
                  <a:srgbClr val="7030A0"/>
                </a:solidFill>
              </a:endParaRPr>
            </a:p>
            <a:p>
              <a:r>
                <a:rPr lang="bn-BD" dirty="0" smtClean="0"/>
                <a:t> 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789" y="4137414"/>
              <a:ext cx="10532885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solidFill>
                    <a:srgbClr val="C00000"/>
                  </a:solidFill>
                </a:rPr>
                <a:t>চারন ভূমির গরু পালন</a:t>
              </a:r>
              <a:endParaRPr lang="bn-BD" sz="3600" dirty="0" smtClean="0"/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800" dirty="0" smtClean="0">
                  <a:solidFill>
                    <a:srgbClr val="00B050"/>
                  </a:solidFill>
                </a:rPr>
                <a:t> পশু ইচ্ছা মত </a:t>
              </a:r>
              <a:r>
                <a:rPr lang="bn-BD" sz="2800" dirty="0">
                  <a:solidFill>
                    <a:srgbClr val="00B050"/>
                  </a:solidFill>
                </a:rPr>
                <a:t>সবুজ ঘাস খেয়ে জীবন ধারন করে</a:t>
              </a:r>
              <a:r>
                <a:rPr lang="bn-BD" sz="2800" dirty="0" smtClean="0">
                  <a:solidFill>
                    <a:srgbClr val="00B050"/>
                  </a:solidFill>
                </a:rPr>
                <a:t>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800" dirty="0" smtClean="0">
                  <a:solidFill>
                    <a:srgbClr val="00B050"/>
                  </a:solidFill>
                </a:rPr>
                <a:t> উন্মক্ত </a:t>
              </a:r>
              <a:r>
                <a:rPr lang="bn-BD" sz="2800" dirty="0">
                  <a:solidFill>
                    <a:srgbClr val="00B050"/>
                  </a:solidFill>
                </a:rPr>
                <a:t>উপায়ে গরু পালনকে চারণ ভূমির গরু পালন বলে।</a:t>
              </a:r>
            </a:p>
            <a:p>
              <a:pPr marL="285750" indent="-285750" algn="just">
                <a:buFont typeface="Wingdings" panose="05000000000000000000" pitchFamily="2" charset="2"/>
                <a:buChar char="v"/>
              </a:pPr>
              <a:r>
                <a:rPr lang="bn-BD" sz="2800" dirty="0" smtClean="0">
                  <a:solidFill>
                    <a:srgbClr val="00B050"/>
                  </a:solidFill>
                </a:rPr>
                <a:t> গরু সাধীন ভাবে চলাফেরা করতে পারে যে পদ্ধিতে।</a:t>
              </a:r>
              <a:endParaRPr lang="bn-BD" sz="2800" dirty="0">
                <a:solidFill>
                  <a:srgbClr val="00B050"/>
                </a:solidFill>
              </a:endParaRPr>
            </a:p>
            <a:p>
              <a:pPr algn="just"/>
              <a:endParaRPr lang="bn-BD" sz="2000" dirty="0" smtClean="0">
                <a:solidFill>
                  <a:srgbClr val="00B050"/>
                </a:solidFill>
              </a:endParaRPr>
            </a:p>
            <a:p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2750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1375" y="1086404"/>
            <a:ext cx="887354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</a:rPr>
              <a:t>মূল্যায়নঃ-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bn-BD" sz="28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FF0000"/>
                </a:solidFill>
              </a:rPr>
              <a:t> সনাতন পদ্ধতি কি ?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FF0000"/>
                </a:solidFill>
              </a:rPr>
              <a:t> কি কি পদ্ধতিতে গরু পালন করা হয়?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FF0000"/>
                </a:solidFill>
              </a:rPr>
              <a:t> গোয়াল ঘর কি ?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BD" sz="4000" dirty="0" smtClean="0">
                <a:solidFill>
                  <a:srgbClr val="FF0000"/>
                </a:solidFill>
              </a:rPr>
              <a:t> গোয়াল ঘরের স্থান কেমন হতে হবে </a:t>
            </a:r>
            <a:r>
              <a:rPr lang="bn-BD" sz="2800" dirty="0" smtClean="0">
                <a:solidFill>
                  <a:srgbClr val="FF0000"/>
                </a:solidFill>
              </a:rPr>
              <a:t>।</a:t>
            </a:r>
          </a:p>
          <a:p>
            <a:endParaRPr lang="bn-BD" sz="2800" dirty="0" smtClean="0"/>
          </a:p>
          <a:p>
            <a:endParaRPr lang="bn-BD" sz="2800" dirty="0" smtClean="0"/>
          </a:p>
        </p:txBody>
      </p:sp>
    </p:spTree>
    <p:extLst>
      <p:ext uri="{BB962C8B-B14F-4D97-AF65-F5344CB8AC3E}">
        <p14:creationId xmlns:p14="http://schemas.microsoft.com/office/powerpoint/2010/main" val="364811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2580" y="987342"/>
            <a:ext cx="10766738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</a:rPr>
              <a:t>বাড়ির কাজ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bn-BD" sz="2800" dirty="0" smtClean="0"/>
          </a:p>
          <a:p>
            <a:pPr marL="457200" indent="-457200" algn="just">
              <a:buFont typeface="Wingdings" panose="05000000000000000000" pitchFamily="2" charset="2"/>
              <a:buChar char="v"/>
            </a:pPr>
            <a:r>
              <a:rPr lang="bn-BD" sz="4000" dirty="0" smtClean="0"/>
              <a:t> সুস্থসবল গরু পালন করতে হলে আর্দশ্য গোয়াল ঘরের বিকল্প নাই এর সপক্ষে যুক্তি দাও 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9496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86350" y="2116714"/>
            <a:ext cx="4409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</a:rPr>
              <a:t>ধন্যবাদ</a:t>
            </a:r>
            <a:endParaRPr lang="en-US" sz="8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54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69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NIKOSHBAN">
      <a:majorFont>
        <a:latin typeface="NikoshBAN"/>
        <a:ea typeface=""/>
        <a:cs typeface="NikoshBAN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</TotalTime>
  <Words>418</Words>
  <Application>Microsoft Office PowerPoint</Application>
  <PresentationFormat>Widescreen</PresentationFormat>
  <Paragraphs>84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174</cp:revision>
  <dcterms:created xsi:type="dcterms:W3CDTF">2013-10-24T16:48:15Z</dcterms:created>
  <dcterms:modified xsi:type="dcterms:W3CDTF">2013-10-31T04:34:08Z</dcterms:modified>
</cp:coreProperties>
</file>